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4" r:id="rId2"/>
    <p:sldId id="609" r:id="rId3"/>
    <p:sldId id="619" r:id="rId4"/>
    <p:sldId id="620" r:id="rId5"/>
    <p:sldId id="622" r:id="rId6"/>
    <p:sldId id="624" r:id="rId7"/>
    <p:sldId id="625" r:id="rId8"/>
    <p:sldId id="626" r:id="rId9"/>
    <p:sldId id="627" r:id="rId10"/>
    <p:sldId id="629" r:id="rId11"/>
    <p:sldId id="630" r:id="rId12"/>
    <p:sldId id="631" r:id="rId13"/>
    <p:sldId id="643" r:id="rId14"/>
    <p:sldId id="644" r:id="rId15"/>
    <p:sldId id="645" r:id="rId16"/>
    <p:sldId id="646" r:id="rId17"/>
    <p:sldId id="632" r:id="rId18"/>
    <p:sldId id="635" r:id="rId19"/>
    <p:sldId id="640" r:id="rId20"/>
    <p:sldId id="641" r:id="rId21"/>
    <p:sldId id="634" r:id="rId22"/>
    <p:sldId id="636" r:id="rId23"/>
    <p:sldId id="637" r:id="rId24"/>
    <p:sldId id="638" r:id="rId25"/>
    <p:sldId id="639" r:id="rId26"/>
    <p:sldId id="647" r:id="rId27"/>
    <p:sldId id="648" r:id="rId28"/>
    <p:sldId id="649" r:id="rId29"/>
    <p:sldId id="650" r:id="rId30"/>
    <p:sldId id="411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99"/>
    <a:srgbClr val="3AE731"/>
    <a:srgbClr val="CC0099"/>
    <a:srgbClr val="5CC727"/>
    <a:srgbClr val="F68B32"/>
    <a:srgbClr val="F96841"/>
    <a:srgbClr val="0CC43C"/>
    <a:srgbClr val="008000"/>
    <a:srgbClr val="24C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3250" autoAdjust="0"/>
  </p:normalViewPr>
  <p:slideViewPr>
    <p:cSldViewPr>
      <p:cViewPr>
        <p:scale>
          <a:sx n="87" d="100"/>
          <a:sy n="87" d="100"/>
        </p:scale>
        <p:origin x="-95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B105B-47CB-4045-9AF3-8F3763B9EA98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04/04/2017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5137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" y="571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TRƯỜNG TIỂU HỌC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LÊ HỒNG PHONG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26"/>
          <p:cNvSpPr>
            <a:spLocks noChangeArrowheads="1" noChangeShapeType="1" noTextEdit="1"/>
          </p:cNvSpPr>
          <p:nvPr/>
        </p:nvSpPr>
        <p:spPr bwMode="auto">
          <a:xfrm>
            <a:off x="914400" y="864263"/>
            <a:ext cx="7391400" cy="361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92"/>
              </a:avLst>
            </a:prstTxWarp>
          </a:bodyPr>
          <a:lstStyle/>
          <a:p>
            <a:pPr algn="ctr"/>
            <a:r>
              <a:rPr lang="en-US" sz="6600" b="1">
                <a:ln>
                  <a:solidFill>
                    <a:sysClr val="windowText" lastClr="000000"/>
                  </a:solidFill>
                </a:ln>
                <a:solidFill>
                  <a:srgbClr val="5CC727"/>
                </a:solidFill>
                <a:latin typeface="Arial" pitchFamily="34" charset="0"/>
                <a:cs typeface="Arial" pitchFamily="34" charset="0"/>
              </a:rPr>
              <a:t>CHÀO MỪNG QUÝ THẦY CÔ VỀ DỰ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" y="3840232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+mj-lt"/>
                <a:cs typeface="Arial" pitchFamily="34" charset="0"/>
              </a:rPr>
              <a:t>Lớp 4A6</a:t>
            </a:r>
          </a:p>
          <a:p>
            <a:pPr algn="ctr"/>
            <a:r>
              <a:rPr lang="en-US" sz="3600" b="1" smtClean="0">
                <a:latin typeface="+mj-lt"/>
                <a:cs typeface="Arial" pitchFamily="34" charset="0"/>
              </a:rPr>
              <a:t>Giáo </a:t>
            </a:r>
            <a:r>
              <a:rPr lang="en-US" sz="3600" b="1" smtClean="0">
                <a:latin typeface="+mj-lt"/>
                <a:cs typeface="Arial" pitchFamily="34" charset="0"/>
              </a:rPr>
              <a:t>viên : </a:t>
            </a:r>
            <a:r>
              <a:rPr lang="en-US" sz="3600" b="1" smtClean="0">
                <a:latin typeface="HP001 Kieu 2 5H" pitchFamily="34" charset="0"/>
                <a:cs typeface="Arial" pitchFamily="34" charset="0"/>
              </a:rPr>
              <a:t>Nguyễn </a:t>
            </a:r>
            <a:r>
              <a:rPr lang="en-US" sz="3600" b="1" smtClean="0">
                <a:latin typeface="HP001 Kieu 2 5H" pitchFamily="34" charset="0"/>
                <a:cs typeface="Arial" pitchFamily="34" charset="0"/>
              </a:rPr>
              <a:t>Thị Thu Hà</a:t>
            </a:r>
            <a:endParaRPr lang="en-US" sz="3600" b="1">
              <a:latin typeface="HP001 Kieu 2 5H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" y="127635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MÔN TẬP LÀM </a:t>
            </a:r>
            <a:r>
              <a:rPr lang="en-US" sz="28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VĂN </a:t>
            </a:r>
          </a:p>
          <a:p>
            <a:pPr algn="ctr">
              <a:lnSpc>
                <a:spcPct val="150000"/>
              </a:lnSpc>
            </a:pPr>
            <a:r>
              <a:rPr lang="en-US" sz="44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quan sát con vật </a:t>
            </a:r>
            <a:endParaRPr lang="en-US" sz="4400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152400" y="57150"/>
            <a:ext cx="1676400" cy="609600"/>
          </a:xfrm>
          <a:prstGeom prst="wedgeRoundRectCallout">
            <a:avLst>
              <a:gd name="adj1" fmla="val 73340"/>
              <a:gd name="adj2" fmla="val 22245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Bộ lông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27800" y="57150"/>
            <a:ext cx="889000" cy="609600"/>
          </a:xfrm>
          <a:prstGeom prst="wedgeRoundRectCallout">
            <a:avLst>
              <a:gd name="adj1" fmla="val -88615"/>
              <a:gd name="adj2" fmla="val 38634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Mắt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4171950"/>
            <a:ext cx="1143000" cy="609600"/>
          </a:xfrm>
          <a:prstGeom prst="wedgeRoundRectCallout">
            <a:avLst>
              <a:gd name="adj1" fmla="val 132128"/>
              <a:gd name="adj2" fmla="val -1879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Chân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4324350"/>
            <a:ext cx="1524000" cy="609600"/>
          </a:xfrm>
          <a:prstGeom prst="wedgeRoundRectCallout">
            <a:avLst>
              <a:gd name="adj1" fmla="val 24073"/>
              <a:gd name="adj2" fmla="val -2004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Ria mép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543800" y="4324350"/>
            <a:ext cx="1143000" cy="609600"/>
          </a:xfrm>
          <a:prstGeom prst="wedgeRoundRectCallout">
            <a:avLst>
              <a:gd name="adj1" fmla="val -53428"/>
              <a:gd name="adj2" fmla="val -4254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Tai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57700" y="101600"/>
            <a:ext cx="1143000" cy="609600"/>
          </a:xfrm>
          <a:prstGeom prst="wedgeRoundRectCallout">
            <a:avLst>
              <a:gd name="adj1" fmla="val -5650"/>
              <a:gd name="adj2" fmla="val 1620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Đầu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428999" y="4324350"/>
            <a:ext cx="1143000" cy="609600"/>
          </a:xfrm>
          <a:prstGeom prst="wedgeRoundRectCallout">
            <a:avLst>
              <a:gd name="adj1" fmla="val 107683"/>
              <a:gd name="adj2" fmla="val -3879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Mũi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76400" y="4324350"/>
            <a:ext cx="1269999" cy="609600"/>
          </a:xfrm>
          <a:prstGeom prst="wedgeRoundRectCallout">
            <a:avLst>
              <a:gd name="adj1" fmla="val 107683"/>
              <a:gd name="adj2" fmla="val -53379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Miệng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chimes.wav"/>
          </p:stSnd>
        </p:sndAc>
      </p:transition>
    </mc:Choice>
    <mc:Fallback xmlns="">
      <p:transition spd="slow">
        <p:zoom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13335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lông :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hung hung vằn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đen ; 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màu vàng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nhạt ; đen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như gỗ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mun ;  </a:t>
            </a:r>
            <a:r>
              <a:rPr lang="en-US" sz="4200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tam thể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; </a:t>
            </a:r>
            <a:r>
              <a:rPr lang="en-US" sz="4200">
                <a:ln w="11430"/>
                <a:solidFill>
                  <a:srgbClr val="0000CC"/>
                </a:solidFill>
                <a:latin typeface="+mj-lt"/>
                <a:cs typeface="Times New Roman" pitchFamily="18" charset="0"/>
              </a:rPr>
              <a:t>nhị thể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,…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48585"/>
            <a:ext cx="861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Hai tai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dong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dỏng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dựng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đứng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rất tinh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nhậy ;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như hai hình tam giác nhỏ luôn vểnh lên,... 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đầu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tròn như quả cam sành ; tròn to như gáo dừa ;  tròn như quả bóng;…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Đôi mắt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tròn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như hai hòn bi ve; hai hạt nhãn; long lanh; luôn đưa đi đưa lại; 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638550"/>
            <a:ext cx="79319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mũi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Hếch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lên, hơi hồng; đen,…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24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ria :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Trắng và cứng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như cước, luôn vểnh lên, đen như màu lông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,...</a:t>
            </a:r>
            <a:endParaRPr lang="en-US" sz="440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Bốn chân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Thon nhỏ, bước đi nhanh nhẹn, ngắn chùn chùn với chiếc móng sắc nhọn,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63855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đuôi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Dài thướt tha, duyên dáng, luôn ngoe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nguẩy,… 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18091"/>
              </p:ext>
            </p:extLst>
          </p:nvPr>
        </p:nvGraphicFramePr>
        <p:xfrm>
          <a:off x="171734" y="133350"/>
          <a:ext cx="8515066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066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mèo</a:t>
                      </a:r>
                      <a:endParaRPr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Luôn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quấn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quýt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Nũng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nịu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dụi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34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như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đòi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bế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thai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34290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nhàng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rén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thin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thít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rình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chuột</a:t>
                      </a:r>
                      <a:endParaRPr kumimoji="0" lang="en-US" sz="34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>
                        <a:buFontTx/>
                        <a:buNone/>
                      </a:pP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Vời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chuột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chết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>
                        <a:buFontTx/>
                        <a:buNone/>
                      </a:pP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sưởi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hay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mặt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944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7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Thư viện dữ liệu\Thư viện dữ liệu\ThuVien4\Tiếng Việt 4\đàn ngan mới nở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6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152400" y="57150"/>
            <a:ext cx="1447800" cy="609600"/>
          </a:xfrm>
          <a:prstGeom prst="wedgeRoundRectCallout">
            <a:avLst>
              <a:gd name="adj1" fmla="val -14539"/>
              <a:gd name="adj2" fmla="val 4995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Bộ lông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61200" y="971550"/>
            <a:ext cx="889000" cy="609600"/>
          </a:xfrm>
          <a:prstGeom prst="wedgeRoundRectCallout">
            <a:avLst>
              <a:gd name="adj1" fmla="val -284329"/>
              <a:gd name="adj2" fmla="val 300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Mắt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37400" y="4241800"/>
            <a:ext cx="1524000" cy="609600"/>
          </a:xfrm>
          <a:prstGeom prst="wedgeRoundRectCallout">
            <a:avLst>
              <a:gd name="adj1" fmla="val -160094"/>
              <a:gd name="adj2" fmla="val -254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Ria mép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4248150"/>
            <a:ext cx="1143000" cy="609600"/>
          </a:xfrm>
          <a:prstGeom prst="wedgeRoundRectCallout">
            <a:avLst>
              <a:gd name="adj1" fmla="val 34350"/>
              <a:gd name="adj2" fmla="val -3775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Tai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62700" y="165100"/>
            <a:ext cx="1143000" cy="609600"/>
          </a:xfrm>
          <a:prstGeom prst="wedgeRoundRectCallout">
            <a:avLst>
              <a:gd name="adj1" fmla="val -246761"/>
              <a:gd name="adj2" fmla="val 245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Đầu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428999" y="4324350"/>
            <a:ext cx="1143000" cy="609600"/>
          </a:xfrm>
          <a:prstGeom prst="wedgeRoundRectCallout">
            <a:avLst>
              <a:gd name="adj1" fmla="val 81016"/>
              <a:gd name="adj2" fmla="val -329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Mũi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6400" y="4324350"/>
            <a:ext cx="1269999" cy="609600"/>
          </a:xfrm>
          <a:prstGeom prst="wedgeRoundRectCallout">
            <a:avLst>
              <a:gd name="adj1" fmla="val 156683"/>
              <a:gd name="adj2" fmla="val -19212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Miệng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chimes.wav"/>
          </p:stSnd>
        </p:sndAc>
      </p:transition>
    </mc:Choice>
    <mc:Fallback xmlns="">
      <p:transition spd="slow">
        <p:zoom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44001" cy="514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5791200" y="4324350"/>
            <a:ext cx="1143000" cy="609600"/>
          </a:xfrm>
          <a:prstGeom prst="wedgeRoundRectCallout">
            <a:avLst>
              <a:gd name="adj1" fmla="val -201205"/>
              <a:gd name="adj2" fmla="val -525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Chân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094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9793" y="20955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lông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toàn thân màu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đen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màu xám ; lông vàng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mượt ; trắng muốt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697" y="16561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đầu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trông như yên xe ngựa;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quả bóng, quả đu đủ …</a:t>
            </a:r>
            <a:endParaRPr lang="en-US" sz="4400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94" y="3095885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lưỡi :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màu hồng, lúc nào cũng thè ra,...</a:t>
            </a:r>
            <a:endParaRPr lang="en-US" sz="4400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9501" y="2279362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Đôi mắt : </a:t>
            </a:r>
            <a:r>
              <a:rPr lang="en-US" sz="4400" b="1" i="1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trong xanh như nước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biển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mắt đen pha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nâu ;…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4286"/>
            <a:ext cx="892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mũi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luôn khịt khịt để đánh hơi,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325" y="155704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Hai tai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tai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to ;  mỏng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luôn cụp về phía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trước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rất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thính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hai tai như hai cái lá mít nhỏ dựng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đứng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24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ria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râu ngắn, cứng và mọc quanh mép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,…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Bốn chân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chân cao, gầy với những chiếc móng đen sắc, ….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3106400"/>
            <a:ext cx="8496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đuôi : </a:t>
            </a:r>
            <a:r>
              <a:rPr lang="en-US" sz="4400" b="1" i="1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đuôi dài, </a:t>
            </a:r>
            <a:r>
              <a:rPr lang="en-US" sz="440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cong cong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luôn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ngoe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nguẩy, phất lên như ngọn cờ,… 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29515"/>
              </p:ext>
            </p:extLst>
          </p:nvPr>
        </p:nvGraphicFramePr>
        <p:xfrm>
          <a:off x="184244" y="133351"/>
          <a:ext cx="8807356" cy="4912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7356"/>
              </a:tblGrid>
              <a:tr h="53821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chó</a:t>
                      </a:r>
                      <a:endParaRPr lang="en-US" sz="3200" b="1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FF00"/>
                    </a:solidFill>
                  </a:tcPr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Mỗi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vẫy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đuôi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mừng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rối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rít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Nhảy</a:t>
                      </a: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chồm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hay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đuổi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vịt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538217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Char char="-"/>
                      </a:pP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rén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nhàng</a:t>
                      </a:r>
                      <a:endParaRPr kumimoji="0" lang="en-US" sz="32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lim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dim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vờ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ngủ</a:t>
                      </a:r>
                      <a:endParaRPr kumimoji="0" lang="en-US" sz="32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sz="3200" b="0" kern="120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Ăn</a:t>
                      </a:r>
                      <a:r>
                        <a:rPr kumimoji="0" lang="en-US" sz="32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gầm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gừ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sợ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mất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phần</a:t>
                      </a:r>
                      <a:endParaRPr kumimoji="0" lang="en-US" sz="32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7740"/>
            <a:ext cx="9131300" cy="5149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12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2" y="3906441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3" descr="0 (50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315938"/>
            <a:ext cx="40005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74147" y="2714656"/>
            <a:ext cx="302419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3608486" y="4532941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1394223" y="2800350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5831314" y="4216234"/>
            <a:ext cx="407194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304800" y="1634820"/>
            <a:ext cx="251222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2537222" y="407088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925357" y="1083146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465086" y="4418641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5706693" y="21717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4" name="AutoShape 30"/>
          <p:cNvSpPr>
            <a:spLocks noChangeArrowheads="1"/>
          </p:cNvSpPr>
          <p:nvPr/>
        </p:nvSpPr>
        <p:spPr bwMode="auto">
          <a:xfrm>
            <a:off x="8042076" y="1778198"/>
            <a:ext cx="317897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043267" y="1146844"/>
            <a:ext cx="319088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1457326" y="1943100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38" name="AutoShape 34"/>
          <p:cNvSpPr>
            <a:spLocks noChangeArrowheads="1"/>
          </p:cNvSpPr>
          <p:nvPr/>
        </p:nvSpPr>
        <p:spPr bwMode="auto">
          <a:xfrm>
            <a:off x="2797970" y="724025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39" name="AutoShape 35"/>
          <p:cNvSpPr>
            <a:spLocks noChangeArrowheads="1"/>
          </p:cNvSpPr>
          <p:nvPr/>
        </p:nvSpPr>
        <p:spPr bwMode="auto">
          <a:xfrm>
            <a:off x="6324600" y="610066"/>
            <a:ext cx="419100" cy="302419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1" name="AutoShape 37"/>
          <p:cNvSpPr>
            <a:spLocks noChangeArrowheads="1"/>
          </p:cNvSpPr>
          <p:nvPr/>
        </p:nvSpPr>
        <p:spPr bwMode="auto">
          <a:xfrm>
            <a:off x="1728942" y="384062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805515" y="969317"/>
            <a:ext cx="188119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>
            <a:off x="3826370" y="438275"/>
            <a:ext cx="189310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21545" name="AutoShape 41"/>
          <p:cNvSpPr>
            <a:spLocks noChangeArrowheads="1"/>
          </p:cNvSpPr>
          <p:nvPr/>
        </p:nvSpPr>
        <p:spPr bwMode="auto">
          <a:xfrm>
            <a:off x="7546776" y="798185"/>
            <a:ext cx="25122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1547" name="AutoShape 43"/>
          <p:cNvSpPr>
            <a:spLocks noChangeArrowheads="1"/>
          </p:cNvSpPr>
          <p:nvPr/>
        </p:nvSpPr>
        <p:spPr bwMode="auto">
          <a:xfrm>
            <a:off x="7999809" y="2862479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8" name="WordArt 3"/>
          <p:cNvSpPr>
            <a:spLocks noChangeArrowheads="1" noChangeShapeType="1" noTextEdit="1"/>
          </p:cNvSpPr>
          <p:nvPr/>
        </p:nvSpPr>
        <p:spPr bwMode="auto">
          <a:xfrm>
            <a:off x="2387755" y="1454621"/>
            <a:ext cx="6200775" cy="24003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7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2195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027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268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494</Words>
  <Application>Microsoft Office PowerPoint</Application>
  <PresentationFormat>On-screen Show (16:9)</PresentationFormat>
  <Paragraphs>57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ACER</cp:lastModifiedBy>
  <cp:revision>277</cp:revision>
  <dcterms:created xsi:type="dcterms:W3CDTF">2014-09-16T11:54:17Z</dcterms:created>
  <dcterms:modified xsi:type="dcterms:W3CDTF">2017-04-04T08:01:00Z</dcterms:modified>
</cp:coreProperties>
</file>